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60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65D519-0AF5-48EA-A32D-47107DED59CE}"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43018A-A7A1-4D7E-BAFB-6244D8EF7BE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5D519-0AF5-48EA-A32D-47107DED59CE}" type="datetimeFigureOut">
              <a:rPr lang="en-US" smtClean="0"/>
              <a:pPr/>
              <a:t>10/14/2010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3018A-A7A1-4D7E-BAFB-6244D8EF7BE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istockphoto.com/file_thumbview_approve/2787498/2/istockphoto_2787498-tape-measure.jpg"/>
          <p:cNvPicPr>
            <a:picLocks noChangeAspect="1" noChangeArrowheads="1"/>
          </p:cNvPicPr>
          <p:nvPr/>
        </p:nvPicPr>
        <p:blipFill>
          <a:blip r:embed="rId2" cstate="print"/>
          <a:srcRect/>
          <a:stretch>
            <a:fillRect/>
          </a:stretch>
        </p:blipFill>
        <p:spPr bwMode="auto">
          <a:xfrm>
            <a:off x="0" y="0"/>
            <a:ext cx="4565984" cy="6858000"/>
          </a:xfrm>
          <a:prstGeom prst="rect">
            <a:avLst/>
          </a:prstGeom>
          <a:noFill/>
        </p:spPr>
      </p:pic>
      <p:sp>
        <p:nvSpPr>
          <p:cNvPr id="2" name="Title 1"/>
          <p:cNvSpPr>
            <a:spLocks noGrp="1"/>
          </p:cNvSpPr>
          <p:nvPr>
            <p:ph type="ctrTitle"/>
          </p:nvPr>
        </p:nvSpPr>
        <p:spPr>
          <a:xfrm>
            <a:off x="1371600" y="609600"/>
            <a:ext cx="7772400" cy="1470025"/>
          </a:xfrm>
        </p:spPr>
        <p:txBody>
          <a:bodyPr/>
          <a:lstStyle/>
          <a:p>
            <a:r>
              <a:rPr lang="en-US" dirty="0" smtClean="0"/>
              <a:t>Predicting Heights!</a:t>
            </a:r>
            <a:endParaRPr lang="en-US" dirty="0"/>
          </a:p>
        </p:txBody>
      </p:sp>
      <p:sp>
        <p:nvSpPr>
          <p:cNvPr id="3" name="Subtitle 2"/>
          <p:cNvSpPr>
            <a:spLocks noGrp="1"/>
          </p:cNvSpPr>
          <p:nvPr>
            <p:ph type="subTitle" idx="1"/>
          </p:nvPr>
        </p:nvSpPr>
        <p:spPr>
          <a:xfrm>
            <a:off x="2743200" y="1828800"/>
            <a:ext cx="5410200" cy="1752600"/>
          </a:xfrm>
        </p:spPr>
        <p:txBody>
          <a:bodyPr>
            <a:normAutofit/>
          </a:bodyPr>
          <a:lstStyle/>
          <a:p>
            <a:r>
              <a:rPr lang="en-US" sz="2000" dirty="0" smtClean="0"/>
              <a:t>By Julie Thein, Ricky Benner, and Brittany Bressler</a:t>
            </a:r>
            <a:endParaRPr lang="en-US" sz="2000" dirty="0"/>
          </a:p>
        </p:txBody>
      </p:sp>
      <p:pic>
        <p:nvPicPr>
          <p:cNvPr id="5" name="Picture 4" descr="tape-measure.jpg"/>
          <p:cNvPicPr>
            <a:picLocks noChangeAspect="1"/>
          </p:cNvPicPr>
          <p:nvPr/>
        </p:nvPicPr>
        <p:blipFill>
          <a:blip r:embed="rId3" cstate="print"/>
          <a:stretch>
            <a:fillRect/>
          </a:stretch>
        </p:blipFill>
        <p:spPr>
          <a:xfrm>
            <a:off x="5486400" y="3124200"/>
            <a:ext cx="3213100" cy="33401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Residuals</a:t>
            </a:r>
            <a:endParaRPr lang="en-US" dirty="0"/>
          </a:p>
        </p:txBody>
      </p:sp>
      <p:sp>
        <p:nvSpPr>
          <p:cNvPr id="3" name="Content Placeholder 2"/>
          <p:cNvSpPr>
            <a:spLocks noGrp="1"/>
          </p:cNvSpPr>
          <p:nvPr>
            <p:ph idx="1"/>
          </p:nvPr>
        </p:nvSpPr>
        <p:spPr>
          <a:xfrm>
            <a:off x="0" y="1524000"/>
            <a:ext cx="3962400" cy="4525963"/>
          </a:xfrm>
        </p:spPr>
        <p:txBody>
          <a:bodyPr>
            <a:normAutofit/>
          </a:bodyPr>
          <a:lstStyle/>
          <a:p>
            <a:r>
              <a:rPr lang="en-US" dirty="0" smtClean="0"/>
              <a:t>Ricky: 				</a:t>
            </a:r>
          </a:p>
          <a:p>
            <a:pPr lvl="1">
              <a:buNone/>
            </a:pPr>
            <a:r>
              <a:rPr lang="cy-GB" dirty="0" smtClean="0"/>
              <a:t>ŷ=2.1x+80</a:t>
            </a:r>
          </a:p>
          <a:p>
            <a:pPr lvl="1">
              <a:buNone/>
            </a:pPr>
            <a:r>
              <a:rPr lang="cy-GB" dirty="0" smtClean="0"/>
              <a:t>ŷ=2.1(40)+80</a:t>
            </a:r>
          </a:p>
          <a:p>
            <a:pPr lvl="1">
              <a:buNone/>
            </a:pPr>
            <a:r>
              <a:rPr lang="cy-GB" dirty="0" smtClean="0"/>
              <a:t>ŷ=164cm</a:t>
            </a:r>
          </a:p>
          <a:p>
            <a:pPr lvl="1">
              <a:buNone/>
            </a:pPr>
            <a:r>
              <a:rPr lang="cy-GB" dirty="0" smtClean="0"/>
              <a:t>y=175</a:t>
            </a:r>
            <a:endParaRPr lang="cy-GB" dirty="0" smtClean="0"/>
          </a:p>
          <a:p>
            <a:pPr lvl="1">
              <a:buNone/>
            </a:pPr>
            <a:r>
              <a:rPr lang="cy-GB" dirty="0" smtClean="0"/>
              <a:t>175-164= 11</a:t>
            </a:r>
          </a:p>
        </p:txBody>
      </p:sp>
      <p:sp>
        <p:nvSpPr>
          <p:cNvPr id="7" name="Content Placeholder 2"/>
          <p:cNvSpPr txBox="1">
            <a:spLocks/>
          </p:cNvSpPr>
          <p:nvPr/>
        </p:nvSpPr>
        <p:spPr>
          <a:xfrm>
            <a:off x="2590800" y="1524000"/>
            <a:ext cx="39624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cy-GB" sz="3200" b="0" i="0" u="none" strike="noStrike" kern="1200" cap="none" spc="0" normalizeH="0" baseline="0" noProof="0" dirty="0" smtClean="0">
                <a:ln>
                  <a:noFill/>
                </a:ln>
                <a:solidFill>
                  <a:schemeClr val="tx1"/>
                </a:solidFill>
                <a:effectLst/>
                <a:uLnTx/>
                <a:uFillTx/>
                <a:latin typeface="+mn-lt"/>
                <a:ea typeface="+mn-ea"/>
                <a:cs typeface="+mn-cs"/>
              </a:rPr>
              <a:t>Julie: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cy-GB"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ŷ=2.1x+80</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ŷ=2.1(35)+80</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ŷ=153.5cm</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y=163</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163-153.5= 9.5</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5181600" y="1524000"/>
            <a:ext cx="39624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cy-GB" sz="3200" b="0" i="0" u="none" strike="noStrike" kern="1200" cap="none" spc="0" normalizeH="0" baseline="0" noProof="0" dirty="0" smtClean="0">
                <a:ln>
                  <a:noFill/>
                </a:ln>
                <a:solidFill>
                  <a:schemeClr val="tx1"/>
                </a:solidFill>
                <a:effectLst/>
                <a:uLnTx/>
                <a:uFillTx/>
                <a:latin typeface="+mn-lt"/>
                <a:ea typeface="+mn-ea"/>
                <a:cs typeface="+mn-cs"/>
              </a:rPr>
              <a:t>BB:</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cy-GB"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ŷ=2.1x+80</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ŷ=2.1(40)+80</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ŷ=164cm</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y=162</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y-GB" sz="2800" b="0" i="0" u="none" strike="noStrike" kern="1200" cap="none" spc="0" normalizeH="0" baseline="0" noProof="0" dirty="0" smtClean="0">
                <a:ln>
                  <a:noFill/>
                </a:ln>
                <a:solidFill>
                  <a:schemeClr val="tx1"/>
                </a:solidFill>
                <a:effectLst/>
                <a:uLnTx/>
                <a:uFillTx/>
                <a:latin typeface="+mn-lt"/>
                <a:ea typeface="+mn-ea"/>
                <a:cs typeface="+mn-cs"/>
              </a:rPr>
              <a:t>162-164= -2</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Predictions</a:t>
            </a:r>
            <a:endParaRPr lang="en-US" dirty="0"/>
          </a:p>
        </p:txBody>
      </p:sp>
      <p:sp>
        <p:nvSpPr>
          <p:cNvPr id="3" name="Text Placeholder 2"/>
          <p:cNvSpPr>
            <a:spLocks noGrp="1"/>
          </p:cNvSpPr>
          <p:nvPr>
            <p:ph type="body" idx="1"/>
          </p:nvPr>
        </p:nvSpPr>
        <p:spPr/>
        <p:txBody>
          <a:bodyPr/>
          <a:lstStyle/>
          <a:p>
            <a:r>
              <a:rPr lang="en-US" dirty="0" smtClean="0"/>
              <a:t>Mattern</a:t>
            </a:r>
            <a:endParaRPr lang="en-US" dirty="0"/>
          </a:p>
        </p:txBody>
      </p:sp>
      <p:sp>
        <p:nvSpPr>
          <p:cNvPr id="4" name="Content Placeholder 3"/>
          <p:cNvSpPr>
            <a:spLocks noGrp="1"/>
          </p:cNvSpPr>
          <p:nvPr>
            <p:ph sz="half" idx="2"/>
          </p:nvPr>
        </p:nvSpPr>
        <p:spPr>
          <a:xfrm>
            <a:off x="457200" y="2174875"/>
            <a:ext cx="4040188" cy="1711325"/>
          </a:xfrm>
        </p:spPr>
        <p:txBody>
          <a:bodyPr/>
          <a:lstStyle/>
          <a:p>
            <a:pPr lvl="1">
              <a:buNone/>
            </a:pPr>
            <a:endParaRPr lang="cy-GB" dirty="0" smtClean="0"/>
          </a:p>
          <a:p>
            <a:pPr lvl="1">
              <a:buNone/>
            </a:pPr>
            <a:r>
              <a:rPr lang="cy-GB" dirty="0" smtClean="0"/>
              <a:t>ŷ=2.1x+80</a:t>
            </a:r>
            <a:endParaRPr lang="cy-GB" dirty="0" smtClean="0"/>
          </a:p>
          <a:p>
            <a:pPr lvl="1">
              <a:buNone/>
            </a:pPr>
            <a:r>
              <a:rPr lang="cy-GB" dirty="0" smtClean="0"/>
              <a:t>ŷ=2.1(45.5)+</a:t>
            </a:r>
            <a:r>
              <a:rPr lang="cy-GB" dirty="0" smtClean="0"/>
              <a:t>80</a:t>
            </a:r>
          </a:p>
          <a:p>
            <a:pPr lvl="1">
              <a:buNone/>
            </a:pPr>
            <a:r>
              <a:rPr lang="cy-GB" dirty="0" smtClean="0"/>
              <a:t>ŷ=175.55cm</a:t>
            </a:r>
          </a:p>
          <a:p>
            <a:pPr lvl="1">
              <a:buNone/>
            </a:pPr>
            <a:endParaRPr lang="cy-GB" dirty="0" smtClean="0"/>
          </a:p>
          <a:p>
            <a:pPr lvl="1">
              <a:buNone/>
            </a:pPr>
            <a:endParaRPr lang="cy-GB" dirty="0" smtClean="0"/>
          </a:p>
          <a:p>
            <a:pPr lvl="1">
              <a:buNone/>
            </a:pPr>
            <a:endParaRPr lang="cy-GB" dirty="0" smtClean="0"/>
          </a:p>
          <a:p>
            <a:pPr lvl="1">
              <a:buNone/>
            </a:pPr>
            <a:endParaRPr lang="cy-GB" dirty="0" smtClean="0"/>
          </a:p>
          <a:p>
            <a:pPr lvl="1">
              <a:buNone/>
            </a:pPr>
            <a:endParaRPr lang="cy-GB" dirty="0" smtClean="0"/>
          </a:p>
          <a:p>
            <a:pPr>
              <a:buNone/>
            </a:pPr>
            <a:endParaRPr lang="en-US" dirty="0" smtClean="0"/>
          </a:p>
          <a:p>
            <a:pPr>
              <a:buNone/>
            </a:pPr>
            <a:endParaRPr lang="en-US" dirty="0" smtClean="0"/>
          </a:p>
          <a:p>
            <a:pPr>
              <a:buNone/>
            </a:pPr>
            <a:endParaRPr lang="en-US" dirty="0"/>
          </a:p>
        </p:txBody>
      </p:sp>
      <p:sp>
        <p:nvSpPr>
          <p:cNvPr id="5" name="Text Placeholder 4"/>
          <p:cNvSpPr>
            <a:spLocks noGrp="1"/>
          </p:cNvSpPr>
          <p:nvPr>
            <p:ph type="body" sz="quarter" idx="3"/>
          </p:nvPr>
        </p:nvSpPr>
        <p:spPr/>
        <p:txBody>
          <a:bodyPr/>
          <a:lstStyle/>
          <a:p>
            <a:r>
              <a:rPr lang="en-US" dirty="0" smtClean="0"/>
              <a:t>Timmins</a:t>
            </a:r>
            <a:endParaRPr lang="en-US" dirty="0"/>
          </a:p>
        </p:txBody>
      </p:sp>
      <p:sp>
        <p:nvSpPr>
          <p:cNvPr id="6" name="Content Placeholder 5"/>
          <p:cNvSpPr>
            <a:spLocks noGrp="1"/>
          </p:cNvSpPr>
          <p:nvPr>
            <p:ph sz="quarter" idx="4"/>
          </p:nvPr>
        </p:nvSpPr>
        <p:spPr>
          <a:xfrm>
            <a:off x="4645025" y="2174875"/>
            <a:ext cx="4041775" cy="1711325"/>
          </a:xfrm>
        </p:spPr>
        <p:txBody>
          <a:bodyPr/>
          <a:lstStyle/>
          <a:p>
            <a:pPr lvl="1">
              <a:buNone/>
            </a:pPr>
            <a:endParaRPr lang="cy-GB" dirty="0" smtClean="0"/>
          </a:p>
          <a:p>
            <a:pPr lvl="1">
              <a:buNone/>
            </a:pPr>
            <a:r>
              <a:rPr lang="cy-GB" dirty="0" smtClean="0"/>
              <a:t>ŷ=2.1x+80</a:t>
            </a:r>
            <a:endParaRPr lang="cy-GB" dirty="0" smtClean="0"/>
          </a:p>
          <a:p>
            <a:pPr lvl="1">
              <a:buNone/>
            </a:pPr>
            <a:r>
              <a:rPr lang="cy-GB" dirty="0" smtClean="0"/>
              <a:t>ŷ=2.1(47.5)+</a:t>
            </a:r>
            <a:r>
              <a:rPr lang="cy-GB" dirty="0" smtClean="0"/>
              <a:t>80</a:t>
            </a:r>
          </a:p>
          <a:p>
            <a:pPr lvl="1">
              <a:buNone/>
            </a:pPr>
            <a:r>
              <a:rPr lang="cy-GB" dirty="0" smtClean="0"/>
              <a:t>ŷ=179.75cm</a:t>
            </a:r>
            <a:endParaRPr lang="cy-GB" dirty="0" smtClean="0"/>
          </a:p>
          <a:p>
            <a:endParaRPr lang="en-US" dirty="0"/>
          </a:p>
        </p:txBody>
      </p:sp>
      <p:sp>
        <p:nvSpPr>
          <p:cNvPr id="7" name="TextBox 6"/>
          <p:cNvSpPr txBox="1"/>
          <p:nvPr/>
        </p:nvSpPr>
        <p:spPr>
          <a:xfrm>
            <a:off x="457200" y="4267200"/>
            <a:ext cx="8229600" cy="1754326"/>
          </a:xfrm>
          <a:prstGeom prst="rect">
            <a:avLst/>
          </a:prstGeom>
          <a:noFill/>
        </p:spPr>
        <p:txBody>
          <a:bodyPr wrap="square" rtlCol="0">
            <a:spAutoFit/>
          </a:bodyPr>
          <a:lstStyle/>
          <a:p>
            <a:r>
              <a:rPr lang="en-US" dirty="0" smtClean="0"/>
              <a:t>          We are not very confident in these predictions.  This is because our correlation was only moderately strong.  Mrs. Mattern and Mr. Timmins are fully grown adults and our data only consisted of high school students.  Mrs. Mattern would be considered a possible outlier for female shoulder widths; consequently, it might be extrapolation. For Mr. Timmins we have very little male data so it is difficult to predict his height accurately using a mostly female data set.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&amp; Errors</a:t>
            </a:r>
            <a:endParaRPr lang="en-US" dirty="0"/>
          </a:p>
        </p:txBody>
      </p:sp>
      <p:sp>
        <p:nvSpPr>
          <p:cNvPr id="3" name="Content Placeholder 2"/>
          <p:cNvSpPr>
            <a:spLocks noGrp="1"/>
          </p:cNvSpPr>
          <p:nvPr>
            <p:ph idx="1"/>
          </p:nvPr>
        </p:nvSpPr>
        <p:spPr/>
        <p:txBody>
          <a:bodyPr/>
          <a:lstStyle/>
          <a:p>
            <a:r>
              <a:rPr lang="en-US" dirty="0" smtClean="0"/>
              <a:t>BB’s v. Ricky’s measurements </a:t>
            </a:r>
          </a:p>
          <a:p>
            <a:r>
              <a:rPr lang="en-US" dirty="0" smtClean="0"/>
              <a:t>Inconsistent shoulder and smile measuring methods</a:t>
            </a:r>
          </a:p>
          <a:p>
            <a:r>
              <a:rPr lang="en-US" dirty="0" smtClean="0"/>
              <a:t>Natural smile? </a:t>
            </a:r>
          </a:p>
          <a:p>
            <a:r>
              <a:rPr lang="en-US" dirty="0" smtClean="0"/>
              <a:t>More females than males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We measured head size, shoulder width, and length of natural smile all in centimeters in order to determine which measurement best predicts a person’s height.  </a:t>
            </a:r>
          </a:p>
          <a:p>
            <a:pPr lvl="1"/>
            <a:r>
              <a:rPr lang="en-US" dirty="0" smtClean="0"/>
              <a:t>to measure height we had everybody stand against a tape measure affixed to the white board</a:t>
            </a:r>
          </a:p>
          <a:p>
            <a:pPr lvl="1"/>
            <a:r>
              <a:rPr lang="en-US" dirty="0" smtClean="0"/>
              <a:t>to measure head size we wrapped the tape measure right above the supraorbital ridge and the below the atlas in the back of your head</a:t>
            </a:r>
          </a:p>
          <a:p>
            <a:pPr lvl="1"/>
            <a:r>
              <a:rPr lang="en-US" dirty="0"/>
              <a:t>t</a:t>
            </a:r>
            <a:r>
              <a:rPr lang="en-US" dirty="0" smtClean="0"/>
              <a:t>o measure shoulder width we held the tape measure at shoulder height and measured from tip to tip</a:t>
            </a:r>
          </a:p>
          <a:p>
            <a:pPr lvl="1"/>
            <a:r>
              <a:rPr lang="en-US" dirty="0" smtClean="0"/>
              <a:t>to measure length of natural smile we held the tape measure in front of an open smile and measured corner to corner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381000" y="990600"/>
            <a:ext cx="6772275" cy="4510087"/>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6477000" y="5562600"/>
            <a:ext cx="2667000" cy="1295400"/>
          </a:xfrm>
          <a:prstGeom prst="rect">
            <a:avLst/>
          </a:prstGeom>
          <a:noFill/>
          <a:ln w="9525">
            <a:noFill/>
            <a:miter lim="800000"/>
            <a:headEnd/>
            <a:tailEnd/>
          </a:ln>
        </p:spPr>
      </p:pic>
      <p:sp>
        <p:nvSpPr>
          <p:cNvPr id="6" name="TextBox 5"/>
          <p:cNvSpPr txBox="1"/>
          <p:nvPr/>
        </p:nvSpPr>
        <p:spPr>
          <a:xfrm>
            <a:off x="533400" y="5638800"/>
            <a:ext cx="4876800" cy="923330"/>
          </a:xfrm>
          <a:prstGeom prst="rect">
            <a:avLst/>
          </a:prstGeom>
          <a:noFill/>
        </p:spPr>
        <p:txBody>
          <a:bodyPr wrap="square" rtlCol="0">
            <a:spAutoFit/>
          </a:bodyPr>
          <a:lstStyle/>
          <a:p>
            <a:r>
              <a:rPr lang="en-US" dirty="0" smtClean="0"/>
              <a:t>Form: linear</a:t>
            </a:r>
          </a:p>
          <a:p>
            <a:r>
              <a:rPr lang="en-US" dirty="0" smtClean="0"/>
              <a:t>Direction: positive</a:t>
            </a:r>
          </a:p>
          <a:p>
            <a:r>
              <a:rPr lang="en-US" dirty="0" smtClean="0"/>
              <a:t>Strength: moderate</a:t>
            </a:r>
            <a:endParaRPr lang="en-US" dirty="0"/>
          </a:p>
        </p:txBody>
      </p:sp>
      <p:sp>
        <p:nvSpPr>
          <p:cNvPr id="7" name="TextBox 6"/>
          <p:cNvSpPr txBox="1"/>
          <p:nvPr/>
        </p:nvSpPr>
        <p:spPr>
          <a:xfrm>
            <a:off x="0" y="0"/>
            <a:ext cx="6019800" cy="1015663"/>
          </a:xfrm>
          <a:prstGeom prst="rect">
            <a:avLst/>
          </a:prstGeom>
          <a:noFill/>
        </p:spPr>
        <p:txBody>
          <a:bodyPr wrap="square" rtlCol="0">
            <a:spAutoFit/>
          </a:bodyPr>
          <a:lstStyle/>
          <a:p>
            <a:r>
              <a:rPr lang="en-US" sz="6000" dirty="0" smtClean="0"/>
              <a:t>HEAD SIZE </a:t>
            </a:r>
            <a:endParaRPr lang="en-US" sz="6000" dirty="0"/>
          </a:p>
        </p:txBody>
      </p:sp>
      <p:pic>
        <p:nvPicPr>
          <p:cNvPr id="10242" name="Picture 2" descr="http://2.bp.blogspot.com/_4KrW5lKeGk4/S-qfDyBmJKI/AAAAAAAAAQU/o2joN3FuExM/s320/human-head-silhouette-in-black-thumb2814894.jpg"/>
          <p:cNvPicPr>
            <a:picLocks noChangeAspect="1" noChangeArrowheads="1"/>
          </p:cNvPicPr>
          <p:nvPr/>
        </p:nvPicPr>
        <p:blipFill>
          <a:blip r:embed="rId4" cstate="print"/>
          <a:srcRect/>
          <a:stretch>
            <a:fillRect/>
          </a:stretch>
        </p:blipFill>
        <p:spPr bwMode="auto">
          <a:xfrm>
            <a:off x="7086600" y="0"/>
            <a:ext cx="2057400" cy="2057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81000" y="990600"/>
            <a:ext cx="6529387" cy="4462463"/>
          </a:xfrm>
          <a:prstGeom prst="rect">
            <a:avLst/>
          </a:prstGeom>
          <a:noFill/>
          <a:ln w="9525">
            <a:noFill/>
            <a:miter lim="800000"/>
            <a:headEnd/>
            <a:tailEnd/>
          </a:ln>
        </p:spPr>
      </p:pic>
      <p:sp>
        <p:nvSpPr>
          <p:cNvPr id="3" name="TextBox 2"/>
          <p:cNvSpPr txBox="1"/>
          <p:nvPr/>
        </p:nvSpPr>
        <p:spPr>
          <a:xfrm>
            <a:off x="0" y="0"/>
            <a:ext cx="6019800" cy="1015663"/>
          </a:xfrm>
          <a:prstGeom prst="rect">
            <a:avLst/>
          </a:prstGeom>
          <a:noFill/>
        </p:spPr>
        <p:txBody>
          <a:bodyPr wrap="square" rtlCol="0">
            <a:spAutoFit/>
          </a:bodyPr>
          <a:lstStyle/>
          <a:p>
            <a:r>
              <a:rPr lang="en-US" sz="6000" dirty="0" smtClean="0"/>
              <a:t>SMILE LENGTH </a:t>
            </a:r>
            <a:endParaRPr lang="en-US" sz="6000" dirty="0"/>
          </a:p>
        </p:txBody>
      </p:sp>
      <p:pic>
        <p:nvPicPr>
          <p:cNvPr id="4" name="Picture 2"/>
          <p:cNvPicPr>
            <a:picLocks noChangeAspect="1" noChangeArrowheads="1"/>
          </p:cNvPicPr>
          <p:nvPr/>
        </p:nvPicPr>
        <p:blipFill>
          <a:blip r:embed="rId3" cstate="print"/>
          <a:srcRect/>
          <a:stretch>
            <a:fillRect/>
          </a:stretch>
        </p:blipFill>
        <p:spPr bwMode="auto">
          <a:xfrm>
            <a:off x="6553200" y="5486400"/>
            <a:ext cx="2400300" cy="1371600"/>
          </a:xfrm>
          <a:prstGeom prst="rect">
            <a:avLst/>
          </a:prstGeom>
          <a:noFill/>
          <a:ln w="9525">
            <a:noFill/>
            <a:miter lim="800000"/>
            <a:headEnd/>
            <a:tailEnd/>
          </a:ln>
          <a:effectLst/>
        </p:spPr>
      </p:pic>
      <p:sp>
        <p:nvSpPr>
          <p:cNvPr id="5" name="TextBox 4"/>
          <p:cNvSpPr txBox="1"/>
          <p:nvPr/>
        </p:nvSpPr>
        <p:spPr>
          <a:xfrm>
            <a:off x="533400" y="5638800"/>
            <a:ext cx="4876800" cy="923330"/>
          </a:xfrm>
          <a:prstGeom prst="rect">
            <a:avLst/>
          </a:prstGeom>
          <a:noFill/>
        </p:spPr>
        <p:txBody>
          <a:bodyPr wrap="square" rtlCol="0">
            <a:spAutoFit/>
          </a:bodyPr>
          <a:lstStyle/>
          <a:p>
            <a:r>
              <a:rPr lang="en-US" dirty="0" smtClean="0"/>
              <a:t>Form: linear</a:t>
            </a:r>
          </a:p>
          <a:p>
            <a:r>
              <a:rPr lang="en-US" dirty="0" smtClean="0"/>
              <a:t>Direction: positive</a:t>
            </a:r>
          </a:p>
          <a:p>
            <a:r>
              <a:rPr lang="en-US" dirty="0" smtClean="0"/>
              <a:t>Strength: weak</a:t>
            </a:r>
            <a:endParaRPr lang="en-US" dirty="0"/>
          </a:p>
        </p:txBody>
      </p:sp>
      <p:pic>
        <p:nvPicPr>
          <p:cNvPr id="9218" name="Picture 2" descr="http://1.bp.blogspot.com/_MsjPh-5Pr3s/THdQGZr-vII/AAAAAAAADZQ/DwrEc4r2Sx4/s640/smile.jpg"/>
          <p:cNvPicPr>
            <a:picLocks noChangeAspect="1" noChangeArrowheads="1"/>
          </p:cNvPicPr>
          <p:nvPr/>
        </p:nvPicPr>
        <p:blipFill>
          <a:blip r:embed="rId4" cstate="print"/>
          <a:srcRect/>
          <a:stretch>
            <a:fillRect/>
          </a:stretch>
        </p:blipFill>
        <p:spPr bwMode="auto">
          <a:xfrm>
            <a:off x="6816437" y="2209800"/>
            <a:ext cx="2327563" cy="1600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extBox 1"/>
          <p:cNvSpPr txBox="1"/>
          <p:nvPr/>
        </p:nvSpPr>
        <p:spPr>
          <a:xfrm>
            <a:off x="0" y="0"/>
            <a:ext cx="6019800" cy="1015663"/>
          </a:xfrm>
          <a:prstGeom prst="rect">
            <a:avLst/>
          </a:prstGeom>
          <a:noFill/>
        </p:spPr>
        <p:txBody>
          <a:bodyPr wrap="square" rtlCol="0">
            <a:spAutoFit/>
          </a:bodyPr>
          <a:lstStyle/>
          <a:p>
            <a:r>
              <a:rPr lang="en-US" sz="6000" dirty="0" smtClean="0"/>
              <a:t>SHOULDER WIDTH </a:t>
            </a:r>
            <a:endParaRPr lang="en-US" sz="6000" dirty="0"/>
          </a:p>
        </p:txBody>
      </p:sp>
      <p:pic>
        <p:nvPicPr>
          <p:cNvPr id="3" name="Picture 2"/>
          <p:cNvPicPr/>
          <p:nvPr/>
        </p:nvPicPr>
        <p:blipFill>
          <a:blip r:embed="rId2" cstate="print"/>
          <a:srcRect/>
          <a:stretch>
            <a:fillRect/>
          </a:stretch>
        </p:blipFill>
        <p:spPr bwMode="auto">
          <a:xfrm>
            <a:off x="228600" y="838200"/>
            <a:ext cx="6934200" cy="44196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6629400" y="5334000"/>
            <a:ext cx="2514600" cy="1371600"/>
          </a:xfrm>
          <a:prstGeom prst="rect">
            <a:avLst/>
          </a:prstGeom>
          <a:noFill/>
          <a:ln w="9525">
            <a:noFill/>
            <a:miter lim="800000"/>
            <a:headEnd/>
            <a:tailEnd/>
          </a:ln>
        </p:spPr>
      </p:pic>
      <p:sp>
        <p:nvSpPr>
          <p:cNvPr id="5" name="TextBox 4"/>
          <p:cNvSpPr txBox="1"/>
          <p:nvPr/>
        </p:nvSpPr>
        <p:spPr>
          <a:xfrm>
            <a:off x="533400" y="5638800"/>
            <a:ext cx="4876800" cy="923330"/>
          </a:xfrm>
          <a:prstGeom prst="rect">
            <a:avLst/>
          </a:prstGeom>
          <a:noFill/>
        </p:spPr>
        <p:txBody>
          <a:bodyPr wrap="square" rtlCol="0">
            <a:spAutoFit/>
          </a:bodyPr>
          <a:lstStyle/>
          <a:p>
            <a:r>
              <a:rPr lang="en-US" dirty="0" smtClean="0"/>
              <a:t>Form: linear</a:t>
            </a:r>
          </a:p>
          <a:p>
            <a:r>
              <a:rPr lang="en-US" dirty="0" smtClean="0"/>
              <a:t>Direction: positive</a:t>
            </a:r>
          </a:p>
          <a:p>
            <a:r>
              <a:rPr lang="en-US" dirty="0" smtClean="0"/>
              <a:t>Strength: moderately strong</a:t>
            </a:r>
            <a:endParaRPr lang="en-US" dirty="0"/>
          </a:p>
        </p:txBody>
      </p:sp>
      <p:pic>
        <p:nvPicPr>
          <p:cNvPr id="8194" name="Picture 2" descr="http://www.abbyshot.com/images/measurements/shoulder-width.jpg"/>
          <p:cNvPicPr>
            <a:picLocks noChangeAspect="1" noChangeArrowheads="1"/>
          </p:cNvPicPr>
          <p:nvPr/>
        </p:nvPicPr>
        <p:blipFill>
          <a:blip r:embed="rId4" cstate="print"/>
          <a:srcRect/>
          <a:stretch>
            <a:fillRect/>
          </a:stretch>
        </p:blipFill>
        <p:spPr bwMode="auto">
          <a:xfrm>
            <a:off x="7143751" y="-1"/>
            <a:ext cx="2000250" cy="16002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extBox 1"/>
          <p:cNvSpPr txBox="1"/>
          <p:nvPr/>
        </p:nvSpPr>
        <p:spPr>
          <a:xfrm>
            <a:off x="0" y="0"/>
            <a:ext cx="6019800" cy="1015663"/>
          </a:xfrm>
          <a:prstGeom prst="rect">
            <a:avLst/>
          </a:prstGeom>
          <a:noFill/>
        </p:spPr>
        <p:txBody>
          <a:bodyPr wrap="square" rtlCol="0">
            <a:spAutoFit/>
          </a:bodyPr>
          <a:lstStyle/>
          <a:p>
            <a:r>
              <a:rPr lang="en-US" sz="6000" dirty="0" smtClean="0"/>
              <a:t>HEAD SIZE </a:t>
            </a:r>
            <a:endParaRPr lang="en-US" sz="6000" dirty="0"/>
          </a:p>
        </p:txBody>
      </p:sp>
      <p:pic>
        <p:nvPicPr>
          <p:cNvPr id="3" name="Picture 2"/>
          <p:cNvPicPr>
            <a:picLocks noChangeAspect="1" noChangeArrowheads="1"/>
          </p:cNvPicPr>
          <p:nvPr/>
        </p:nvPicPr>
        <p:blipFill>
          <a:blip r:embed="rId2" cstate="print"/>
          <a:srcRect/>
          <a:stretch>
            <a:fillRect/>
          </a:stretch>
        </p:blipFill>
        <p:spPr bwMode="auto">
          <a:xfrm>
            <a:off x="228600" y="609600"/>
            <a:ext cx="6787166" cy="4724400"/>
          </a:xfrm>
          <a:prstGeom prst="rect">
            <a:avLst/>
          </a:prstGeom>
          <a:noFill/>
          <a:ln w="9525">
            <a:noFill/>
            <a:miter lim="800000"/>
            <a:headEnd/>
            <a:tailEnd/>
          </a:ln>
          <a:effectLst/>
        </p:spPr>
      </p:pic>
      <p:graphicFrame>
        <p:nvGraphicFramePr>
          <p:cNvPr id="5" name="Table 4"/>
          <p:cNvGraphicFramePr>
            <a:graphicFrameLocks noGrp="1"/>
          </p:cNvGraphicFramePr>
          <p:nvPr/>
        </p:nvGraphicFramePr>
        <p:xfrm>
          <a:off x="2590800" y="5562600"/>
          <a:ext cx="6096000" cy="736600"/>
        </p:xfrm>
        <a:graphic>
          <a:graphicData uri="http://schemas.openxmlformats.org/drawingml/2006/table">
            <a:tbl>
              <a:tblPr firstRow="1" bandRow="1">
                <a:tableStyleId>{5C22544A-7EE6-4342-B048-85BDC9FD1C3A}</a:tableStyleId>
              </a:tblPr>
              <a:tblGrid>
                <a:gridCol w="3048000"/>
                <a:gridCol w="3048000"/>
              </a:tblGrid>
              <a:tr h="142240">
                <a:tc>
                  <a:txBody>
                    <a:bodyPr/>
                    <a:lstStyle/>
                    <a:p>
                      <a:r>
                        <a:rPr lang="en-US" dirty="0" smtClean="0"/>
                        <a:t>Female Correlation</a:t>
                      </a:r>
                      <a:endParaRPr lang="en-US" dirty="0"/>
                    </a:p>
                  </a:txBody>
                  <a:tcPr/>
                </a:tc>
                <a:tc>
                  <a:txBody>
                    <a:bodyPr/>
                    <a:lstStyle/>
                    <a:p>
                      <a:r>
                        <a:rPr lang="en-US" dirty="0" smtClean="0"/>
                        <a:t>Male Correlation</a:t>
                      </a:r>
                      <a:endParaRPr lang="en-US" dirty="0"/>
                    </a:p>
                  </a:txBody>
                  <a:tcPr/>
                </a:tc>
              </a:tr>
              <a:tr h="370840">
                <a:tc>
                  <a:txBody>
                    <a:bodyPr/>
                    <a:lstStyle/>
                    <a:p>
                      <a:r>
                        <a:rPr lang="en-US" dirty="0" smtClean="0"/>
                        <a:t>r=</a:t>
                      </a:r>
                      <a:r>
                        <a:rPr lang="en-US" baseline="0" dirty="0" smtClean="0"/>
                        <a:t> 0.176</a:t>
                      </a:r>
                      <a:endParaRPr lang="en-US" dirty="0"/>
                    </a:p>
                  </a:txBody>
                  <a:tcPr/>
                </a:tc>
                <a:tc>
                  <a:txBody>
                    <a:bodyPr/>
                    <a:lstStyle/>
                    <a:p>
                      <a:r>
                        <a:rPr lang="en-US" dirty="0" smtClean="0"/>
                        <a:t>r= 0.447</a:t>
                      </a:r>
                      <a:endParaRPr lang="en-US" dirty="0"/>
                    </a:p>
                  </a:txBody>
                  <a:tcPr/>
                </a:tc>
              </a:tr>
            </a:tbl>
          </a:graphicData>
        </a:graphic>
      </p:graphicFrame>
      <p:sp>
        <p:nvSpPr>
          <p:cNvPr id="6" name="TextBox 5"/>
          <p:cNvSpPr txBox="1"/>
          <p:nvPr/>
        </p:nvSpPr>
        <p:spPr>
          <a:xfrm>
            <a:off x="7162800" y="685800"/>
            <a:ext cx="1752600" cy="2862322"/>
          </a:xfrm>
          <a:prstGeom prst="rect">
            <a:avLst/>
          </a:prstGeom>
          <a:noFill/>
        </p:spPr>
        <p:txBody>
          <a:bodyPr wrap="square" rtlCol="0">
            <a:spAutoFit/>
          </a:bodyPr>
          <a:lstStyle/>
          <a:p>
            <a:pPr>
              <a:buFont typeface="Arial" pitchFamily="34" charset="0"/>
              <a:buChar char="•"/>
            </a:pPr>
            <a:r>
              <a:rPr lang="en-US" dirty="0" smtClean="0"/>
              <a:t> Both positive, but male </a:t>
            </a:r>
            <a:r>
              <a:rPr lang="en-US" dirty="0" smtClean="0"/>
              <a:t>has a greater slope over female</a:t>
            </a:r>
          </a:p>
          <a:p>
            <a:pPr>
              <a:buFont typeface="Arial" pitchFamily="34" charset="0"/>
              <a:buChar char="•"/>
            </a:pPr>
            <a:r>
              <a:rPr lang="en-US" dirty="0" smtClean="0"/>
              <a:t> Both linear</a:t>
            </a:r>
          </a:p>
          <a:p>
            <a:pPr>
              <a:buFont typeface="Arial" pitchFamily="34" charset="0"/>
              <a:buChar char="•"/>
            </a:pPr>
            <a:r>
              <a:rPr lang="en-US" dirty="0" smtClean="0"/>
              <a:t> Males </a:t>
            </a:r>
            <a:r>
              <a:rPr lang="en-US" dirty="0" smtClean="0"/>
              <a:t>have a stronger correlation </a:t>
            </a:r>
            <a:r>
              <a:rPr lang="en-US" dirty="0" smtClean="0"/>
              <a:t>than females</a:t>
            </a:r>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extBox 1"/>
          <p:cNvSpPr txBox="1"/>
          <p:nvPr/>
        </p:nvSpPr>
        <p:spPr>
          <a:xfrm>
            <a:off x="0" y="0"/>
            <a:ext cx="6019800" cy="1015663"/>
          </a:xfrm>
          <a:prstGeom prst="rect">
            <a:avLst/>
          </a:prstGeom>
          <a:noFill/>
        </p:spPr>
        <p:txBody>
          <a:bodyPr wrap="square" rtlCol="0">
            <a:spAutoFit/>
          </a:bodyPr>
          <a:lstStyle/>
          <a:p>
            <a:r>
              <a:rPr lang="en-US" sz="6000" dirty="0" smtClean="0"/>
              <a:t>SMILE LENGTH </a:t>
            </a:r>
            <a:endParaRPr lang="en-US" sz="6000" dirty="0"/>
          </a:p>
        </p:txBody>
      </p:sp>
      <p:pic>
        <p:nvPicPr>
          <p:cNvPr id="3" name="Picture 2"/>
          <p:cNvPicPr>
            <a:picLocks noChangeAspect="1" noChangeArrowheads="1"/>
          </p:cNvPicPr>
          <p:nvPr/>
        </p:nvPicPr>
        <p:blipFill>
          <a:blip r:embed="rId2" cstate="print"/>
          <a:srcRect/>
          <a:stretch>
            <a:fillRect/>
          </a:stretch>
        </p:blipFill>
        <p:spPr bwMode="auto">
          <a:xfrm>
            <a:off x="152400" y="838200"/>
            <a:ext cx="6324600" cy="4593657"/>
          </a:xfrm>
          <a:prstGeom prst="rect">
            <a:avLst/>
          </a:prstGeom>
          <a:noFill/>
          <a:ln w="9525">
            <a:noFill/>
            <a:miter lim="800000"/>
            <a:headEnd/>
            <a:tailEnd/>
          </a:ln>
          <a:effectLst/>
        </p:spPr>
      </p:pic>
      <p:graphicFrame>
        <p:nvGraphicFramePr>
          <p:cNvPr id="4" name="Table 3"/>
          <p:cNvGraphicFramePr>
            <a:graphicFrameLocks noGrp="1"/>
          </p:cNvGraphicFramePr>
          <p:nvPr/>
        </p:nvGraphicFramePr>
        <p:xfrm>
          <a:off x="2590800" y="5562600"/>
          <a:ext cx="6096000" cy="736600"/>
        </p:xfrm>
        <a:graphic>
          <a:graphicData uri="http://schemas.openxmlformats.org/drawingml/2006/table">
            <a:tbl>
              <a:tblPr firstRow="1" bandRow="1">
                <a:tableStyleId>{5C22544A-7EE6-4342-B048-85BDC9FD1C3A}</a:tableStyleId>
              </a:tblPr>
              <a:tblGrid>
                <a:gridCol w="3048000"/>
                <a:gridCol w="3048000"/>
              </a:tblGrid>
              <a:tr h="142240">
                <a:tc>
                  <a:txBody>
                    <a:bodyPr/>
                    <a:lstStyle/>
                    <a:p>
                      <a:r>
                        <a:rPr lang="en-US" dirty="0" smtClean="0"/>
                        <a:t>Female Correlation</a:t>
                      </a:r>
                      <a:endParaRPr lang="en-US" dirty="0"/>
                    </a:p>
                  </a:txBody>
                  <a:tcPr/>
                </a:tc>
                <a:tc>
                  <a:txBody>
                    <a:bodyPr/>
                    <a:lstStyle/>
                    <a:p>
                      <a:r>
                        <a:rPr lang="en-US" dirty="0" smtClean="0"/>
                        <a:t>Male Correlation</a:t>
                      </a:r>
                      <a:endParaRPr lang="en-US" dirty="0"/>
                    </a:p>
                  </a:txBody>
                  <a:tcPr/>
                </a:tc>
              </a:tr>
              <a:tr h="370840">
                <a:tc>
                  <a:txBody>
                    <a:bodyPr/>
                    <a:lstStyle/>
                    <a:p>
                      <a:r>
                        <a:rPr lang="en-US" dirty="0" smtClean="0"/>
                        <a:t>r=</a:t>
                      </a:r>
                      <a:r>
                        <a:rPr lang="en-US" baseline="0" dirty="0" smtClean="0"/>
                        <a:t> 0.19</a:t>
                      </a:r>
                      <a:endParaRPr lang="en-US" dirty="0"/>
                    </a:p>
                  </a:txBody>
                  <a:tcPr/>
                </a:tc>
                <a:tc>
                  <a:txBody>
                    <a:bodyPr/>
                    <a:lstStyle/>
                    <a:p>
                      <a:r>
                        <a:rPr lang="en-US" dirty="0" smtClean="0"/>
                        <a:t>r= 0.436</a:t>
                      </a:r>
                      <a:endParaRPr lang="en-US" dirty="0"/>
                    </a:p>
                  </a:txBody>
                  <a:tcPr/>
                </a:tc>
              </a:tr>
            </a:tbl>
          </a:graphicData>
        </a:graphic>
      </p:graphicFrame>
      <p:sp>
        <p:nvSpPr>
          <p:cNvPr id="5" name="TextBox 4"/>
          <p:cNvSpPr txBox="1"/>
          <p:nvPr/>
        </p:nvSpPr>
        <p:spPr>
          <a:xfrm>
            <a:off x="7162800" y="685800"/>
            <a:ext cx="1752600" cy="2862322"/>
          </a:xfrm>
          <a:prstGeom prst="rect">
            <a:avLst/>
          </a:prstGeom>
          <a:noFill/>
        </p:spPr>
        <p:txBody>
          <a:bodyPr wrap="square" rtlCol="0">
            <a:spAutoFit/>
          </a:bodyPr>
          <a:lstStyle/>
          <a:p>
            <a:pPr>
              <a:buFont typeface="Arial" pitchFamily="34" charset="0"/>
              <a:buChar char="•"/>
            </a:pPr>
            <a:r>
              <a:rPr lang="en-US" dirty="0" smtClean="0"/>
              <a:t> Both positive, but male </a:t>
            </a:r>
            <a:r>
              <a:rPr lang="en-US" dirty="0" smtClean="0"/>
              <a:t>has a greater slope over female</a:t>
            </a:r>
          </a:p>
          <a:p>
            <a:pPr>
              <a:buFont typeface="Arial" pitchFamily="34" charset="0"/>
              <a:buChar char="•"/>
            </a:pPr>
            <a:r>
              <a:rPr lang="en-US" dirty="0" smtClean="0"/>
              <a:t> Both linear</a:t>
            </a:r>
          </a:p>
          <a:p>
            <a:pPr>
              <a:buFont typeface="Arial" pitchFamily="34" charset="0"/>
              <a:buChar char="•"/>
            </a:pPr>
            <a:r>
              <a:rPr lang="en-US" dirty="0" smtClean="0"/>
              <a:t> Males </a:t>
            </a:r>
            <a:r>
              <a:rPr lang="en-US" dirty="0" smtClean="0"/>
              <a:t>have a stronger correlation </a:t>
            </a:r>
            <a:r>
              <a:rPr lang="en-US" dirty="0" smtClean="0"/>
              <a:t>than females</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extBox 1"/>
          <p:cNvSpPr txBox="1"/>
          <p:nvPr/>
        </p:nvSpPr>
        <p:spPr>
          <a:xfrm>
            <a:off x="0" y="0"/>
            <a:ext cx="6019800" cy="1015663"/>
          </a:xfrm>
          <a:prstGeom prst="rect">
            <a:avLst/>
          </a:prstGeom>
          <a:noFill/>
        </p:spPr>
        <p:txBody>
          <a:bodyPr wrap="square" rtlCol="0">
            <a:spAutoFit/>
          </a:bodyPr>
          <a:lstStyle/>
          <a:p>
            <a:r>
              <a:rPr lang="en-US" sz="6000" dirty="0" smtClean="0"/>
              <a:t>SHOULDER WIDTH </a:t>
            </a:r>
            <a:endParaRPr lang="en-US" sz="6000" dirty="0"/>
          </a:p>
        </p:txBody>
      </p:sp>
      <p:pic>
        <p:nvPicPr>
          <p:cNvPr id="3" name="Picture 2"/>
          <p:cNvPicPr>
            <a:picLocks noChangeAspect="1" noChangeArrowheads="1"/>
          </p:cNvPicPr>
          <p:nvPr/>
        </p:nvPicPr>
        <p:blipFill>
          <a:blip r:embed="rId2" cstate="print"/>
          <a:srcRect/>
          <a:stretch>
            <a:fillRect/>
          </a:stretch>
        </p:blipFill>
        <p:spPr bwMode="auto">
          <a:xfrm>
            <a:off x="152400" y="533400"/>
            <a:ext cx="5943600" cy="4898571"/>
          </a:xfrm>
          <a:prstGeom prst="rect">
            <a:avLst/>
          </a:prstGeom>
          <a:noFill/>
          <a:ln w="9525">
            <a:noFill/>
            <a:miter lim="800000"/>
            <a:headEnd/>
            <a:tailEnd/>
          </a:ln>
          <a:effectLst/>
        </p:spPr>
      </p:pic>
      <p:graphicFrame>
        <p:nvGraphicFramePr>
          <p:cNvPr id="4" name="Table 3"/>
          <p:cNvGraphicFramePr>
            <a:graphicFrameLocks noGrp="1"/>
          </p:cNvGraphicFramePr>
          <p:nvPr/>
        </p:nvGraphicFramePr>
        <p:xfrm>
          <a:off x="2590800" y="5562600"/>
          <a:ext cx="6096000" cy="736600"/>
        </p:xfrm>
        <a:graphic>
          <a:graphicData uri="http://schemas.openxmlformats.org/drawingml/2006/table">
            <a:tbl>
              <a:tblPr firstRow="1" bandRow="1">
                <a:tableStyleId>{5C22544A-7EE6-4342-B048-85BDC9FD1C3A}</a:tableStyleId>
              </a:tblPr>
              <a:tblGrid>
                <a:gridCol w="3048000"/>
                <a:gridCol w="3048000"/>
              </a:tblGrid>
              <a:tr h="142240">
                <a:tc>
                  <a:txBody>
                    <a:bodyPr/>
                    <a:lstStyle/>
                    <a:p>
                      <a:r>
                        <a:rPr lang="en-US" dirty="0" smtClean="0"/>
                        <a:t>Female Correlation</a:t>
                      </a:r>
                      <a:endParaRPr lang="en-US" dirty="0"/>
                    </a:p>
                  </a:txBody>
                  <a:tcPr/>
                </a:tc>
                <a:tc>
                  <a:txBody>
                    <a:bodyPr/>
                    <a:lstStyle/>
                    <a:p>
                      <a:r>
                        <a:rPr lang="en-US" dirty="0" smtClean="0"/>
                        <a:t>Male Correlation</a:t>
                      </a:r>
                      <a:endParaRPr lang="en-US" dirty="0"/>
                    </a:p>
                  </a:txBody>
                  <a:tcPr/>
                </a:tc>
              </a:tr>
              <a:tr h="370840">
                <a:tc>
                  <a:txBody>
                    <a:bodyPr/>
                    <a:lstStyle/>
                    <a:p>
                      <a:r>
                        <a:rPr lang="en-US" dirty="0" smtClean="0"/>
                        <a:t>r=</a:t>
                      </a:r>
                      <a:r>
                        <a:rPr lang="en-US" baseline="0" dirty="0" smtClean="0"/>
                        <a:t> 0.529</a:t>
                      </a:r>
                      <a:endParaRPr lang="en-US" dirty="0"/>
                    </a:p>
                  </a:txBody>
                  <a:tcPr/>
                </a:tc>
                <a:tc>
                  <a:txBody>
                    <a:bodyPr/>
                    <a:lstStyle/>
                    <a:p>
                      <a:r>
                        <a:rPr lang="en-US" dirty="0" smtClean="0"/>
                        <a:t>r= 0.742</a:t>
                      </a:r>
                      <a:endParaRPr lang="en-US" dirty="0"/>
                    </a:p>
                  </a:txBody>
                  <a:tcPr/>
                </a:tc>
              </a:tr>
            </a:tbl>
          </a:graphicData>
        </a:graphic>
      </p:graphicFrame>
      <p:sp>
        <p:nvSpPr>
          <p:cNvPr id="5" name="TextBox 4"/>
          <p:cNvSpPr txBox="1"/>
          <p:nvPr/>
        </p:nvSpPr>
        <p:spPr>
          <a:xfrm>
            <a:off x="7162800" y="685800"/>
            <a:ext cx="1752600" cy="2862322"/>
          </a:xfrm>
          <a:prstGeom prst="rect">
            <a:avLst/>
          </a:prstGeom>
          <a:noFill/>
        </p:spPr>
        <p:txBody>
          <a:bodyPr wrap="square" rtlCol="0">
            <a:spAutoFit/>
          </a:bodyPr>
          <a:lstStyle/>
          <a:p>
            <a:pPr>
              <a:buFont typeface="Arial" pitchFamily="34" charset="0"/>
              <a:buChar char="•"/>
            </a:pPr>
            <a:r>
              <a:rPr lang="en-US" dirty="0" smtClean="0"/>
              <a:t> Both positive, but male </a:t>
            </a:r>
            <a:r>
              <a:rPr lang="en-US" dirty="0" smtClean="0"/>
              <a:t>has a greater slope over female</a:t>
            </a:r>
          </a:p>
          <a:p>
            <a:pPr>
              <a:buFont typeface="Arial" pitchFamily="34" charset="0"/>
              <a:buChar char="•"/>
            </a:pPr>
            <a:r>
              <a:rPr lang="en-US" dirty="0" smtClean="0"/>
              <a:t> Both linear</a:t>
            </a:r>
          </a:p>
          <a:p>
            <a:pPr>
              <a:buFont typeface="Arial" pitchFamily="34" charset="0"/>
              <a:buChar char="•"/>
            </a:pPr>
            <a:r>
              <a:rPr lang="en-US" dirty="0" smtClean="0"/>
              <a:t> Males </a:t>
            </a:r>
            <a:r>
              <a:rPr lang="en-US" dirty="0" smtClean="0"/>
              <a:t>have a stronger correlation </a:t>
            </a:r>
            <a:r>
              <a:rPr lang="en-US" dirty="0" smtClean="0"/>
              <a:t>than females</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92D050">
            <a:alpha val="5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MODEL: SHOULDER!</a:t>
            </a:r>
            <a:endParaRPr lang="en-US" dirty="0"/>
          </a:p>
        </p:txBody>
      </p:sp>
      <p:sp>
        <p:nvSpPr>
          <p:cNvPr id="3" name="Content Placeholder 2"/>
          <p:cNvSpPr>
            <a:spLocks noGrp="1"/>
          </p:cNvSpPr>
          <p:nvPr>
            <p:ph idx="1"/>
          </p:nvPr>
        </p:nvSpPr>
        <p:spPr/>
        <p:txBody>
          <a:bodyPr/>
          <a:lstStyle/>
          <a:p>
            <a:r>
              <a:rPr lang="en-US" dirty="0" smtClean="0"/>
              <a:t>We chose the shoulder width model as the best predictor of height because they share the strongest correlation.</a:t>
            </a:r>
          </a:p>
          <a:p>
            <a:r>
              <a:rPr lang="en-US" dirty="0" smtClean="0"/>
              <a:t>Shoulder measurements most consistently changed in proportion to height while other measurements showed little to no correlation.</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145</TotalTime>
  <Words>452</Words>
  <Application>Microsoft Office PowerPoint</Application>
  <PresentationFormat>On-screen Show (4:3)</PresentationFormat>
  <Paragraphs>91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Predicting Heights!</vt:lpstr>
      <vt:lpstr>Procedure</vt:lpstr>
      <vt:lpstr>Slide 3</vt:lpstr>
      <vt:lpstr>Slide 4</vt:lpstr>
      <vt:lpstr>Slide 5</vt:lpstr>
      <vt:lpstr>Slide 6</vt:lpstr>
      <vt:lpstr>Slide 7</vt:lpstr>
      <vt:lpstr>Slide 8</vt:lpstr>
      <vt:lpstr>BEST MODEL: SHOULDER!</vt:lpstr>
      <vt:lpstr>Residuals</vt:lpstr>
      <vt:lpstr>Predictions</vt:lpstr>
      <vt:lpstr>Bias &amp; Errors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Predicting Heights!</dc:title>
  <dc:creator>Thein.J320</dc:creator>
  <cp:lastModifiedBy>Thein.J320</cp:lastModifiedBy>
  <cp:revision>15</cp:revision>
  <dcterms:created xsi:type="dcterms:W3CDTF">2010-10-12T16:02:05Z</dcterms:created>
  <dcterms:modified xsi:type="dcterms:W3CDTF">2010-10-14T20:07:49Z</dcterms:modified>
</cp:coreProperties>
</file>